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316" r:id="rId3"/>
    <p:sldId id="296" r:id="rId4"/>
    <p:sldId id="279" r:id="rId5"/>
    <p:sldId id="283" r:id="rId6"/>
    <p:sldId id="284" r:id="rId7"/>
    <p:sldId id="285" r:id="rId8"/>
    <p:sldId id="287" r:id="rId9"/>
    <p:sldId id="300" r:id="rId10"/>
    <p:sldId id="301" r:id="rId11"/>
    <p:sldId id="302" r:id="rId12"/>
    <p:sldId id="303" r:id="rId13"/>
    <p:sldId id="304" r:id="rId14"/>
    <p:sldId id="305" r:id="rId15"/>
    <p:sldId id="317" r:id="rId16"/>
    <p:sldId id="318" r:id="rId17"/>
    <p:sldId id="319" r:id="rId18"/>
    <p:sldId id="320" r:id="rId19"/>
    <p:sldId id="306" r:id="rId20"/>
    <p:sldId id="313" r:id="rId21"/>
    <p:sldId id="314" r:id="rId22"/>
    <p:sldId id="315" r:id="rId23"/>
    <p:sldId id="309" r:id="rId24"/>
    <p:sldId id="321" r:id="rId25"/>
    <p:sldId id="322" r:id="rId26"/>
    <p:sldId id="323" r:id="rId27"/>
    <p:sldId id="324" r:id="rId28"/>
    <p:sldId id="325" r:id="rId29"/>
    <p:sldId id="326" r:id="rId30"/>
    <p:sldId id="327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7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BFFCFCE-E844-430D-8378-66FAE5B728F0}" type="datetimeFigureOut">
              <a:rPr lang="pt-BR" smtClean="0"/>
              <a:t>28/07/2016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br/url?sa=i&amp;rct=j&amp;q=&amp;esrc=s&amp;source=images&amp;cd=&amp;cad=rja&amp;uact=8&amp;ved=0CAcQjRw&amp;url=http://misspaula77.blogspot.com/p/estudos.html&amp;ei=VRI5VebHEcGANs3LgegH&amp;psig=AFQjCNG50OgmWGl0oaXwYhN3L4SHp6R6-A&amp;ust=142988997830349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Introdução ao Antigo Testamento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1752600"/>
          </a:xfrm>
        </p:spPr>
        <p:txBody>
          <a:bodyPr/>
          <a:lstStyle/>
          <a:p>
            <a:r>
              <a:rPr lang="pt-BR" dirty="0"/>
              <a:t>Programa “mais um pouco”</a:t>
            </a:r>
          </a:p>
          <a:p>
            <a:r>
              <a:rPr lang="pt-BR" dirty="0"/>
              <a:t>Formação para Escola Dominical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 bwMode="auto">
          <a:xfrm>
            <a:off x="1547664" y="388302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dirty="0"/>
              <a:t>Pastora Roseli Aparecida de Oliveira</a:t>
            </a:r>
          </a:p>
        </p:txBody>
      </p:sp>
    </p:spTree>
    <p:extLst>
      <p:ext uri="{BB962C8B-B14F-4D97-AF65-F5344CB8AC3E}">
        <p14:creationId xmlns:p14="http://schemas.microsoft.com/office/powerpoint/2010/main" val="385259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8396" y="1268760"/>
            <a:ext cx="7787208" cy="485740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altLang="pt-BR" sz="2800" dirty="0"/>
              <a:t>A coleção de livros que a Igreja Cristã denominou de Antigo Testamento refere-se ao judaísmo anterior ao nascimento de Cristo e narra a origem e o desenvolvimento do judaísmo.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O AT como temos hoje é uma longa história no tempo, desde o século IX/X até o século I da era cristã. As experiências do povo foram se acumulando ao longo dos anos e a Tradição Oral (</a:t>
            </a:r>
            <a:r>
              <a:rPr lang="pt-BR" altLang="pt-BR" sz="2800" dirty="0" err="1"/>
              <a:t>Êx</a:t>
            </a:r>
            <a:r>
              <a:rPr lang="pt-BR" altLang="pt-BR" sz="2800" dirty="0"/>
              <a:t> 10.2) reproduziu os acontecimentos até que culminou na sua canonização. Esta palavra é de origem hebraica, </a:t>
            </a:r>
            <a:r>
              <a:rPr lang="pt-BR" altLang="pt-BR" sz="2800" dirty="0" err="1"/>
              <a:t>Kanah</a:t>
            </a:r>
            <a:r>
              <a:rPr lang="pt-BR" altLang="pt-BR" sz="2800" dirty="0"/>
              <a:t> (cana, regra, medida, régua de medir), originando assim a palavra </a:t>
            </a:r>
            <a:r>
              <a:rPr lang="pt-BR" altLang="pt-BR" sz="2800" dirty="0" err="1"/>
              <a:t>Canôn</a:t>
            </a:r>
            <a:r>
              <a:rPr lang="pt-BR" altLang="pt-B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740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AT – Dividido em três partes</a:t>
            </a:r>
            <a:endParaRPr lang="pt-BR" dirty="0">
              <a:solidFill>
                <a:srgbClr val="C00000"/>
              </a:solidFill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731" y="1268413"/>
            <a:ext cx="7270538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4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Torá ou Pentateuco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392" y="1052736"/>
            <a:ext cx="7859216" cy="5001419"/>
          </a:xfrm>
        </p:spPr>
        <p:txBody>
          <a:bodyPr>
            <a:normAutofit/>
          </a:bodyPr>
          <a:lstStyle/>
          <a:p>
            <a:endParaRPr lang="pt-BR" altLang="pt-BR" sz="2800" b="1" dirty="0"/>
          </a:p>
          <a:p>
            <a:r>
              <a:rPr lang="pt-BR" altLang="pt-BR" sz="2800" b="1" dirty="0"/>
              <a:t>Gênesis </a:t>
            </a:r>
            <a:r>
              <a:rPr lang="pt-BR" altLang="pt-BR" sz="2800" dirty="0"/>
              <a:t>– no início, princípio.</a:t>
            </a:r>
          </a:p>
          <a:p>
            <a:r>
              <a:rPr lang="pt-BR" altLang="pt-BR" sz="2800" b="1" dirty="0"/>
              <a:t>Êxodo</a:t>
            </a:r>
            <a:r>
              <a:rPr lang="pt-BR" altLang="pt-BR" sz="2800" dirty="0"/>
              <a:t> _ os nomes, estes são os nomes.</a:t>
            </a:r>
          </a:p>
          <a:p>
            <a:r>
              <a:rPr lang="pt-BR" altLang="pt-BR" sz="2800" b="1" dirty="0"/>
              <a:t>Levítico</a:t>
            </a:r>
            <a:r>
              <a:rPr lang="pt-BR" altLang="pt-BR" sz="2800" dirty="0"/>
              <a:t> _ e chamou, Deus chamou Moisés.</a:t>
            </a:r>
          </a:p>
          <a:p>
            <a:r>
              <a:rPr lang="pt-BR" altLang="pt-BR" sz="2800" b="1" dirty="0"/>
              <a:t>Números </a:t>
            </a:r>
            <a:r>
              <a:rPr lang="pt-BR" altLang="pt-BR" sz="2800" dirty="0"/>
              <a:t>_ no deserto.</a:t>
            </a:r>
          </a:p>
          <a:p>
            <a:r>
              <a:rPr lang="pt-BR" altLang="pt-BR" sz="2800" b="1" dirty="0"/>
              <a:t>Deuteronômio</a:t>
            </a:r>
            <a:r>
              <a:rPr lang="pt-BR" altLang="pt-BR" sz="2800" dirty="0"/>
              <a:t> _ as palavras.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762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200" b="1" dirty="0">
                <a:solidFill>
                  <a:srgbClr val="C00000"/>
                </a:solidFill>
              </a:rPr>
            </a:br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Profetas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7931224" cy="5001419"/>
          </a:xfrm>
        </p:spPr>
        <p:txBody>
          <a:bodyPr>
            <a:normAutofit/>
          </a:bodyPr>
          <a:lstStyle/>
          <a:p>
            <a:pPr indent="0">
              <a:spcBef>
                <a:spcPct val="0"/>
              </a:spcBef>
              <a:buNone/>
              <a:defRPr/>
            </a:pPr>
            <a:r>
              <a:rPr lang="pt-BR" altLang="pt-BR" sz="2800" b="1" dirty="0">
                <a:cs typeface="Times New Roman" pitchFamily="18" charset="0"/>
              </a:rPr>
              <a:t>Profetas Anteriores</a:t>
            </a:r>
            <a:endParaRPr lang="pt-BR" altLang="pt-BR" sz="2800" dirty="0">
              <a:cs typeface="Times New Roman" pitchFamily="18" charset="0"/>
            </a:endParaRPr>
          </a:p>
          <a:p>
            <a:pPr indent="0">
              <a:spcBef>
                <a:spcPct val="0"/>
              </a:spcBef>
              <a:buFontTx/>
              <a:buNone/>
              <a:defRPr/>
            </a:pPr>
            <a:r>
              <a:rPr lang="pt-BR" altLang="pt-BR" sz="2800" dirty="0">
                <a:cs typeface="Times New Roman" pitchFamily="18" charset="0"/>
              </a:rPr>
              <a:t>Josué </a:t>
            </a:r>
          </a:p>
          <a:p>
            <a:pPr indent="0">
              <a:spcBef>
                <a:spcPct val="0"/>
              </a:spcBef>
              <a:buFontTx/>
              <a:buNone/>
              <a:defRPr/>
            </a:pPr>
            <a:r>
              <a:rPr lang="pt-BR" altLang="pt-BR" sz="2800" dirty="0">
                <a:cs typeface="Times New Roman" pitchFamily="18" charset="0"/>
              </a:rPr>
              <a:t>Juízes </a:t>
            </a:r>
          </a:p>
          <a:p>
            <a:pPr indent="0">
              <a:spcBef>
                <a:spcPct val="0"/>
              </a:spcBef>
              <a:buFontTx/>
              <a:buNone/>
              <a:defRPr/>
            </a:pPr>
            <a:r>
              <a:rPr lang="pt-BR" altLang="pt-BR" sz="2800" dirty="0">
                <a:cs typeface="Times New Roman" pitchFamily="18" charset="0"/>
              </a:rPr>
              <a:t>Samuel </a:t>
            </a:r>
          </a:p>
          <a:p>
            <a:pPr indent="0">
              <a:spcBef>
                <a:spcPct val="0"/>
              </a:spcBef>
              <a:buFontTx/>
              <a:buNone/>
              <a:defRPr/>
            </a:pPr>
            <a:r>
              <a:rPr lang="pt-BR" altLang="pt-BR" sz="2800" dirty="0">
                <a:cs typeface="Times New Roman" pitchFamily="18" charset="0"/>
              </a:rPr>
              <a:t>Reis</a:t>
            </a:r>
          </a:p>
          <a:p>
            <a:pPr indent="0">
              <a:spcBef>
                <a:spcPct val="0"/>
              </a:spcBef>
              <a:buFontTx/>
              <a:buNone/>
              <a:defRPr/>
            </a:pPr>
            <a:endParaRPr lang="pt-BR" altLang="pt-BR" sz="2800" dirty="0">
              <a:cs typeface="Times New Roman" pitchFamily="18" charset="0"/>
            </a:endParaRPr>
          </a:p>
          <a:p>
            <a:pPr indent="0">
              <a:spcBef>
                <a:spcPct val="0"/>
              </a:spcBef>
              <a:buFontTx/>
              <a:buNone/>
              <a:defRPr/>
            </a:pPr>
            <a:r>
              <a:rPr lang="pt-BR" altLang="pt-BR" sz="2800" b="1" dirty="0">
                <a:cs typeface="Times New Roman" pitchFamily="18" charset="0"/>
              </a:rPr>
              <a:t>Profetas Posteriores</a:t>
            </a:r>
            <a:endParaRPr lang="pt-BR" altLang="pt-BR" sz="2800" dirty="0">
              <a:cs typeface="Times New Roman" pitchFamily="18" charset="0"/>
            </a:endParaRPr>
          </a:p>
          <a:p>
            <a:pPr indent="0">
              <a:spcBef>
                <a:spcPct val="0"/>
              </a:spcBef>
              <a:buFontTx/>
              <a:buNone/>
              <a:defRPr/>
            </a:pPr>
            <a:r>
              <a:rPr lang="pt-BR" altLang="pt-BR" sz="2800" dirty="0">
                <a:cs typeface="Times New Roman" pitchFamily="18" charset="0"/>
              </a:rPr>
              <a:t>Isaías</a:t>
            </a:r>
          </a:p>
          <a:p>
            <a:pPr indent="0">
              <a:spcBef>
                <a:spcPct val="0"/>
              </a:spcBef>
              <a:buFontTx/>
              <a:buNone/>
              <a:defRPr/>
            </a:pPr>
            <a:r>
              <a:rPr lang="pt-BR" altLang="pt-BR" sz="2800" dirty="0">
                <a:cs typeface="Times New Roman" pitchFamily="18" charset="0"/>
              </a:rPr>
              <a:t>Jeremias </a:t>
            </a:r>
          </a:p>
          <a:p>
            <a:pPr indent="0">
              <a:spcBef>
                <a:spcPct val="0"/>
              </a:spcBef>
              <a:buFontTx/>
              <a:buNone/>
              <a:defRPr/>
            </a:pPr>
            <a:r>
              <a:rPr lang="pt-BR" altLang="pt-BR" sz="2800" dirty="0">
                <a:cs typeface="Times New Roman" pitchFamily="18" charset="0"/>
              </a:rPr>
              <a:t>Ezequiel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9011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643" y="476672"/>
            <a:ext cx="8229600" cy="778098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C00000"/>
                </a:solidFill>
              </a:rPr>
              <a:t>Escritos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9064" y="1412776"/>
            <a:ext cx="7698757" cy="5001419"/>
          </a:xfrm>
        </p:spPr>
        <p:txBody>
          <a:bodyPr/>
          <a:lstStyle/>
          <a:p>
            <a:pPr indent="0" algn="ctr">
              <a:spcBef>
                <a:spcPct val="0"/>
              </a:spcBef>
              <a:buNone/>
              <a:defRPr/>
            </a:pPr>
            <a:r>
              <a:rPr lang="pt-BR" altLang="pt-BR" sz="2800" dirty="0">
                <a:latin typeface="+mj-lt"/>
                <a:cs typeface="Times New Roman" pitchFamily="18" charset="0"/>
              </a:rPr>
              <a:t>Salmos, Jó, Provérbios, Rute, Cântico dos cânticos, Eclesiastes, Lamentações, Ester, </a:t>
            </a:r>
          </a:p>
          <a:p>
            <a:pPr indent="0" algn="ctr">
              <a:spcBef>
                <a:spcPct val="0"/>
              </a:spcBef>
              <a:buFontTx/>
              <a:buNone/>
              <a:defRPr/>
            </a:pPr>
            <a:r>
              <a:rPr lang="pt-BR" altLang="pt-BR" sz="2800" dirty="0">
                <a:latin typeface="+mj-lt"/>
                <a:cs typeface="Times New Roman" pitchFamily="18" charset="0"/>
              </a:rPr>
              <a:t>Daniel, Esdras, Crônicas.</a:t>
            </a:r>
          </a:p>
        </p:txBody>
      </p:sp>
    </p:spTree>
    <p:extLst>
      <p:ext uri="{BB962C8B-B14F-4D97-AF65-F5344CB8AC3E}">
        <p14:creationId xmlns:p14="http://schemas.microsoft.com/office/powerpoint/2010/main" val="971617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643" y="476672"/>
            <a:ext cx="8229600" cy="778098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C00000"/>
                </a:solidFill>
              </a:rPr>
              <a:t>OS PRIMEIROS TEMPOS – PERÍODOS HISTÓRICOS</a:t>
            </a:r>
            <a:endParaRPr lang="pt-BR" sz="30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9064" y="1412776"/>
            <a:ext cx="7698757" cy="5001419"/>
          </a:xfrm>
        </p:spPr>
        <p:txBody>
          <a:bodyPr/>
          <a:lstStyle/>
          <a:p>
            <a:r>
              <a:rPr lang="pt-BR" altLang="pt-BR" sz="2800" dirty="0"/>
              <a:t>A criação do mundo;</a:t>
            </a:r>
          </a:p>
          <a:p>
            <a:r>
              <a:rPr lang="pt-BR" altLang="pt-BR" sz="2800" dirty="0"/>
              <a:t>A formação do povo de Deus;</a:t>
            </a:r>
          </a:p>
          <a:p>
            <a:r>
              <a:rPr lang="pt-BR" altLang="pt-BR" sz="2800" dirty="0"/>
              <a:t>O período Patriarcal;</a:t>
            </a:r>
          </a:p>
          <a:p>
            <a:r>
              <a:rPr lang="pt-BR" altLang="pt-BR" sz="2800" dirty="0"/>
              <a:t>A instituição da circuncisão (</a:t>
            </a:r>
            <a:r>
              <a:rPr lang="pt-BR" altLang="pt-BR" sz="2800" dirty="0" err="1"/>
              <a:t>Gn</a:t>
            </a:r>
            <a:r>
              <a:rPr lang="pt-BR" altLang="pt-BR" sz="2800" dirty="0"/>
              <a:t> 17);</a:t>
            </a:r>
          </a:p>
          <a:p>
            <a:r>
              <a:rPr lang="pt-BR" altLang="pt-BR" sz="2800" dirty="0"/>
              <a:t>A fome que vem sobre Isaque e seus filhos (</a:t>
            </a:r>
            <a:r>
              <a:rPr lang="pt-BR" altLang="pt-BR" sz="2800" dirty="0" err="1"/>
              <a:t>Gn</a:t>
            </a:r>
            <a:r>
              <a:rPr lang="pt-BR" altLang="pt-BR" sz="2800" dirty="0"/>
              <a:t> 26.1);</a:t>
            </a:r>
          </a:p>
          <a:p>
            <a:r>
              <a:rPr lang="pt-BR" altLang="pt-BR" sz="2800" dirty="0"/>
              <a:t>A ida ao Egito em busca de comida (</a:t>
            </a:r>
            <a:r>
              <a:rPr lang="pt-BR" altLang="pt-BR" sz="2800" dirty="0" err="1"/>
              <a:t>Gn</a:t>
            </a:r>
            <a:r>
              <a:rPr lang="pt-BR" altLang="pt-BR" sz="2800" dirty="0"/>
              <a:t> 44 e 46).</a:t>
            </a:r>
          </a:p>
        </p:txBody>
      </p:sp>
    </p:spTree>
    <p:extLst>
      <p:ext uri="{BB962C8B-B14F-4D97-AF65-F5344CB8AC3E}">
        <p14:creationId xmlns:p14="http://schemas.microsoft.com/office/powerpoint/2010/main" val="3616436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643" y="476672"/>
            <a:ext cx="8229600" cy="778098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C00000"/>
                </a:solidFill>
              </a:rPr>
              <a:t>O ÊXODO</a:t>
            </a:r>
            <a:endParaRPr lang="pt-BR" sz="30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9064" y="1412776"/>
            <a:ext cx="7698757" cy="5001419"/>
          </a:xfrm>
        </p:spPr>
        <p:txBody>
          <a:bodyPr/>
          <a:lstStyle/>
          <a:p>
            <a:r>
              <a:rPr lang="pt-BR" altLang="pt-BR" sz="2800" dirty="0"/>
              <a:t>Libertação da escravidão do Egito;</a:t>
            </a:r>
          </a:p>
          <a:p>
            <a:r>
              <a:rPr lang="pt-BR" altLang="pt-BR" sz="2800" dirty="0"/>
              <a:t>O Deus dos hebreus é Javé, o Deus de um lugar, da montanha. Javé é Deus único e não admiti outros deuses.</a:t>
            </a:r>
          </a:p>
          <a:p>
            <a:r>
              <a:rPr lang="pt-BR" altLang="pt-BR" sz="2800" dirty="0"/>
              <a:t>No monte Sinai, Moisés recebe de Deus as diversas Leis, essenciais para estabelecer a ordem social.</a:t>
            </a:r>
          </a:p>
        </p:txBody>
      </p:sp>
    </p:spTree>
    <p:extLst>
      <p:ext uri="{BB962C8B-B14F-4D97-AF65-F5344CB8AC3E}">
        <p14:creationId xmlns:p14="http://schemas.microsoft.com/office/powerpoint/2010/main" val="503940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643" y="476672"/>
            <a:ext cx="8229600" cy="778098"/>
          </a:xfrm>
        </p:spPr>
        <p:txBody>
          <a:bodyPr>
            <a:normAutofit/>
          </a:bodyPr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A CONQUISTA DA TERRA – JOSUÉ (1220/1200</a:t>
            </a:r>
            <a:r>
              <a:rPr lang="pt-BR" altLang="pt-BR" sz="3200" dirty="0">
                <a:solidFill>
                  <a:srgbClr val="C00000"/>
                </a:solidFill>
              </a:rPr>
              <a:t> )</a:t>
            </a:r>
            <a:endParaRPr lang="pt-BR" sz="30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9064" y="1412776"/>
            <a:ext cx="7698757" cy="5001419"/>
          </a:xfrm>
        </p:spPr>
        <p:txBody>
          <a:bodyPr/>
          <a:lstStyle/>
          <a:p>
            <a:r>
              <a:rPr lang="pt-BR" altLang="pt-BR" sz="2800" dirty="0"/>
              <a:t>O surgimento dos juízes;</a:t>
            </a:r>
          </a:p>
          <a:p>
            <a:r>
              <a:rPr lang="pt-BR" altLang="pt-BR" sz="2800" dirty="0"/>
              <a:t>O modo de vida tribal:</a:t>
            </a:r>
          </a:p>
          <a:p>
            <a:pPr>
              <a:buNone/>
            </a:pPr>
            <a:r>
              <a:rPr lang="pt-BR" altLang="pt-BR" sz="2800" dirty="0"/>
              <a:t>	</a:t>
            </a:r>
            <a:r>
              <a:rPr lang="pt-BR" altLang="pt-BR" sz="2800" dirty="0" err="1"/>
              <a:t>Dã</a:t>
            </a:r>
            <a:r>
              <a:rPr lang="pt-BR" altLang="pt-BR" sz="2800" dirty="0"/>
              <a:t>, </a:t>
            </a:r>
            <a:r>
              <a:rPr lang="pt-BR" altLang="pt-BR" sz="2800" dirty="0" err="1"/>
              <a:t>Aser</a:t>
            </a:r>
            <a:r>
              <a:rPr lang="pt-BR" altLang="pt-BR" sz="2800" dirty="0"/>
              <a:t>, </a:t>
            </a:r>
            <a:r>
              <a:rPr lang="pt-BR" altLang="pt-BR" sz="2800" dirty="0" err="1"/>
              <a:t>Naftali</a:t>
            </a:r>
            <a:r>
              <a:rPr lang="pt-BR" altLang="pt-BR" sz="2800" dirty="0"/>
              <a:t>, </a:t>
            </a:r>
            <a:r>
              <a:rPr lang="pt-BR" altLang="pt-BR" sz="2800" dirty="0" err="1"/>
              <a:t>Issacar</a:t>
            </a:r>
            <a:r>
              <a:rPr lang="pt-BR" altLang="pt-BR" sz="2800" dirty="0"/>
              <a:t>, Manasses, Efraim, Benjamin, Judá, </a:t>
            </a:r>
            <a:r>
              <a:rPr lang="pt-BR" altLang="pt-BR" sz="2800" dirty="0" err="1"/>
              <a:t>Gade</a:t>
            </a:r>
            <a:r>
              <a:rPr lang="pt-BR" altLang="pt-BR" sz="2800" dirty="0"/>
              <a:t>, </a:t>
            </a:r>
            <a:r>
              <a:rPr lang="pt-BR" altLang="pt-BR" sz="2800" dirty="0" err="1"/>
              <a:t>Zebulon</a:t>
            </a:r>
            <a:r>
              <a:rPr lang="pt-BR" altLang="pt-BR" sz="2800" dirty="0"/>
              <a:t>, Ruben, Simeão. </a:t>
            </a:r>
          </a:p>
        </p:txBody>
      </p:sp>
    </p:spTree>
    <p:extLst>
      <p:ext uri="{BB962C8B-B14F-4D97-AF65-F5344CB8AC3E}">
        <p14:creationId xmlns:p14="http://schemas.microsoft.com/office/powerpoint/2010/main" val="507664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643" y="47667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A MONARQUIA EM ISRAEL – </a:t>
            </a:r>
            <a:br>
              <a:rPr lang="pt-BR" altLang="pt-BR" sz="3200" b="1" dirty="0">
                <a:solidFill>
                  <a:srgbClr val="C00000"/>
                </a:solidFill>
              </a:rPr>
            </a:br>
            <a:r>
              <a:rPr lang="pt-BR" altLang="pt-BR" sz="3200" b="1" dirty="0">
                <a:solidFill>
                  <a:srgbClr val="C00000"/>
                </a:solidFill>
              </a:rPr>
              <a:t>REINO UNIDO (1050 a 935 </a:t>
            </a:r>
            <a:r>
              <a:rPr lang="pt-BR" altLang="pt-BR" sz="3200" b="1" dirty="0" err="1">
                <a:solidFill>
                  <a:srgbClr val="C00000"/>
                </a:solidFill>
              </a:rPr>
              <a:t>a.C</a:t>
            </a:r>
            <a:r>
              <a:rPr lang="pt-BR" altLang="pt-BR" sz="3200" b="1" dirty="0">
                <a:solidFill>
                  <a:srgbClr val="C00000"/>
                </a:solidFill>
              </a:rPr>
              <a:t>)</a:t>
            </a:r>
            <a:endParaRPr lang="pt-BR" sz="30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9064" y="1412776"/>
            <a:ext cx="7698757" cy="5001419"/>
          </a:xfrm>
        </p:spPr>
        <p:txBody>
          <a:bodyPr/>
          <a:lstStyle/>
          <a:p>
            <a:r>
              <a:rPr lang="pt-BR" altLang="pt-BR" sz="2800" dirty="0"/>
              <a:t>Reinado de Saul, Davi e Salomão.</a:t>
            </a:r>
          </a:p>
          <a:p>
            <a:r>
              <a:rPr lang="pt-BR" altLang="pt-BR" sz="2800" dirty="0"/>
              <a:t>Enfraquecimento das tribos.</a:t>
            </a:r>
          </a:p>
          <a:p>
            <a:pPr marL="0" indent="0" algn="ctr">
              <a:buNone/>
            </a:pPr>
            <a:r>
              <a:rPr lang="pt-BR" sz="2800" b="1" dirty="0">
                <a:solidFill>
                  <a:srgbClr val="C00000"/>
                </a:solidFill>
              </a:rPr>
              <a:t>A MONARQUIA DIVIDIDA</a:t>
            </a:r>
          </a:p>
          <a:p>
            <a:r>
              <a:rPr lang="pt-BR" altLang="pt-BR" sz="2800" dirty="0"/>
              <a:t>Israel, ao Norte sendo sua capital Samaria e ao Sul, Judá e Benjamim, tendo como capital Jerusalém. </a:t>
            </a:r>
          </a:p>
          <a:p>
            <a:r>
              <a:rPr lang="pt-BR" altLang="pt-BR" sz="2800" dirty="0"/>
              <a:t>O motivo da separação era social, pois Israel não queria mais pagar tributos a Jerusalém, nem servi-los com trabalhos forçados. </a:t>
            </a:r>
          </a:p>
          <a:p>
            <a:r>
              <a:rPr lang="pt-BR" altLang="pt-BR" sz="2800" dirty="0"/>
              <a:t>Surgimento dos profetas.</a:t>
            </a:r>
            <a:endParaRPr lang="pt-BR" sz="2800" dirty="0"/>
          </a:p>
          <a:p>
            <a:pPr marL="0" indent="0">
              <a:buNone/>
            </a:pPr>
            <a:endParaRPr lang="pt-BR" altLang="pt-BR" sz="2800" dirty="0"/>
          </a:p>
        </p:txBody>
      </p:sp>
    </p:spTree>
    <p:extLst>
      <p:ext uri="{BB962C8B-B14F-4D97-AF65-F5344CB8AC3E}">
        <p14:creationId xmlns:p14="http://schemas.microsoft.com/office/powerpoint/2010/main" val="2488664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encrypted-tbn3.gstatic.com/images?q=tbn:ANd9GcQZ7hocAtyoTnbzoa4cWJ1rkV_KsafinCaLaC4GCdfbjuknhoQu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704085"/>
            <a:ext cx="7488831" cy="5609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091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solidFill>
                  <a:srgbClr val="C00000"/>
                </a:solidFill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altLang="pt-BR" sz="2400" dirty="0"/>
              <a:t>A palavra Bíblia deriva-se do latim </a:t>
            </a:r>
            <a:r>
              <a:rPr lang="pt-BR" altLang="pt-BR" sz="2400" i="1" dirty="0" err="1"/>
              <a:t>biblia</a:t>
            </a:r>
            <a:r>
              <a:rPr lang="pt-BR" altLang="pt-BR" sz="2400" dirty="0"/>
              <a:t>, que, por sua vez, vem do grego </a:t>
            </a:r>
            <a:r>
              <a:rPr lang="pt-BR" altLang="pt-BR" sz="2400" i="1" dirty="0" err="1"/>
              <a:t>biblos</a:t>
            </a:r>
            <a:r>
              <a:rPr lang="pt-BR" altLang="pt-BR" sz="2400" i="1" dirty="0"/>
              <a:t> </a:t>
            </a:r>
            <a:r>
              <a:rPr lang="pt-BR" altLang="pt-BR" sz="2400" dirty="0"/>
              <a:t>ou </a:t>
            </a:r>
            <a:r>
              <a:rPr lang="pt-BR" altLang="pt-BR" sz="2400" i="1" dirty="0" err="1"/>
              <a:t>biblion</a:t>
            </a:r>
            <a:r>
              <a:rPr lang="pt-BR" altLang="pt-BR" sz="2400" dirty="0"/>
              <a:t>, que significa livros (cf. 2 </a:t>
            </a:r>
            <a:r>
              <a:rPr lang="pt-BR" altLang="pt-BR" sz="2400" dirty="0" err="1"/>
              <a:t>Tm</a:t>
            </a:r>
            <a:r>
              <a:rPr lang="pt-BR" altLang="pt-BR" sz="2400" dirty="0"/>
              <a:t> 4.13).</a:t>
            </a:r>
            <a:endParaRPr lang="pt-BR" sz="24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altLang="pt-BR" sz="2400" dirty="0"/>
              <a:t>Bíblia, portanto, refere-se ao conjunto formado pelo AT ou Primeiro Testamento (contendo 39 livros) e o NT ou Segundo Testamento (contendo 27 livros).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2279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8958"/>
          </a:xfrm>
        </p:spPr>
        <p:txBody>
          <a:bodyPr/>
          <a:lstStyle/>
          <a:p>
            <a:br>
              <a:rPr lang="pt-BR" sz="3200" dirty="0"/>
            </a:br>
            <a:r>
              <a:rPr lang="pt-BR" altLang="pt-BR" sz="3200" b="1" dirty="0">
                <a:solidFill>
                  <a:srgbClr val="C00000"/>
                </a:solidFill>
              </a:rPr>
              <a:t>Reino do Norte _ Israel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800" dirty="0"/>
              <a:t>Principais fatos: 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quebra da descendência </a:t>
            </a:r>
            <a:r>
              <a:rPr lang="pt-BR" altLang="pt-BR" sz="2800" dirty="0" err="1"/>
              <a:t>davídica</a:t>
            </a:r>
            <a:r>
              <a:rPr lang="pt-BR" altLang="pt-BR" sz="2800" dirty="0"/>
              <a:t>;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Idolatria de </a:t>
            </a:r>
            <a:r>
              <a:rPr lang="pt-BR" altLang="pt-BR" sz="2800" dirty="0" err="1"/>
              <a:t>Jeroboão</a:t>
            </a:r>
            <a:r>
              <a:rPr lang="pt-BR" altLang="pt-BR" sz="2800" dirty="0"/>
              <a:t> (I Re 12.25-33);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Aliança políticas com outros povos, através de casamentos e com isso, a aceitação de suas divindades;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Atuação dos profetas Elias e Eliseu;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Queda de Samaria a partir de uma conspiração da Assíria (II Re 17.3-6);</a:t>
            </a:r>
          </a:p>
        </p:txBody>
      </p:sp>
    </p:spTree>
    <p:extLst>
      <p:ext uri="{BB962C8B-B14F-4D97-AF65-F5344CB8AC3E}">
        <p14:creationId xmlns:p14="http://schemas.microsoft.com/office/powerpoint/2010/main" val="4079966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8958"/>
          </a:xfrm>
        </p:spPr>
        <p:txBody>
          <a:bodyPr/>
          <a:lstStyle/>
          <a:p>
            <a:r>
              <a:rPr lang="pt-BR" sz="3200" b="1" dirty="0">
                <a:solidFill>
                  <a:srgbClr val="C00000"/>
                </a:solidFill>
              </a:rPr>
              <a:t>Reino do Sul – Judá</a:t>
            </a:r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200" b="1" dirty="0">
                <a:solidFill>
                  <a:srgbClr val="C00000"/>
                </a:solidFill>
              </a:rPr>
              <a:t>Principais Fatos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2800" dirty="0"/>
              <a:t>Mantêm-se a sucessão real a partir da descendência de Davi;</a:t>
            </a:r>
          </a:p>
          <a:p>
            <a:pPr>
              <a:lnSpc>
                <a:spcPct val="80000"/>
              </a:lnSpc>
            </a:pPr>
            <a:endParaRPr lang="pt-BR" altLang="pt-BR" sz="2800" dirty="0"/>
          </a:p>
          <a:p>
            <a:pPr>
              <a:lnSpc>
                <a:spcPct val="80000"/>
              </a:lnSpc>
            </a:pPr>
            <a:r>
              <a:rPr lang="pt-BR" altLang="pt-BR" sz="2800" dirty="0"/>
              <a:t>À semelhança do Norte, introdução de outras religiões, a partir de casamentos mistos;</a:t>
            </a:r>
          </a:p>
          <a:p>
            <a:pPr>
              <a:lnSpc>
                <a:spcPct val="80000"/>
              </a:lnSpc>
            </a:pPr>
            <a:r>
              <a:rPr lang="pt-BR" altLang="pt-BR" sz="2800" dirty="0"/>
              <a:t>Introdução do culto à Baal, pela rainha </a:t>
            </a:r>
            <a:r>
              <a:rPr lang="pt-BR" altLang="pt-BR" sz="2800" dirty="0" err="1"/>
              <a:t>Atália</a:t>
            </a:r>
            <a:r>
              <a:rPr lang="pt-BR" altLang="pt-BR" sz="2800" dirty="0"/>
              <a:t>;</a:t>
            </a:r>
          </a:p>
          <a:p>
            <a:pPr>
              <a:lnSpc>
                <a:spcPct val="80000"/>
              </a:lnSpc>
            </a:pPr>
            <a:endParaRPr lang="pt-BR" altLang="pt-BR" sz="2800" dirty="0"/>
          </a:p>
          <a:p>
            <a:pPr>
              <a:lnSpc>
                <a:spcPct val="80000"/>
              </a:lnSpc>
            </a:pPr>
            <a:r>
              <a:rPr lang="pt-BR" altLang="pt-BR" sz="2800" dirty="0"/>
              <a:t>A Reforma de Josias em 640 </a:t>
            </a:r>
            <a:r>
              <a:rPr lang="pt-BR" altLang="pt-BR" sz="2800" dirty="0" err="1"/>
              <a:t>a.C</a:t>
            </a:r>
            <a:r>
              <a:rPr lang="pt-BR" altLang="pt-BR" sz="2800" dirty="0"/>
              <a:t>, com base no livro de Deuteronômio (II Re 23);</a:t>
            </a:r>
          </a:p>
        </p:txBody>
      </p:sp>
    </p:spTree>
    <p:extLst>
      <p:ext uri="{BB962C8B-B14F-4D97-AF65-F5344CB8AC3E}">
        <p14:creationId xmlns:p14="http://schemas.microsoft.com/office/powerpoint/2010/main" val="1469352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8958"/>
          </a:xfrm>
        </p:spPr>
        <p:txBody>
          <a:bodyPr/>
          <a:lstStyle/>
          <a:p>
            <a:r>
              <a:rPr lang="pt-BR" sz="3200" b="1" dirty="0">
                <a:solidFill>
                  <a:srgbClr val="C00000"/>
                </a:solidFill>
              </a:rPr>
              <a:t>Reino do Sul – Judá</a:t>
            </a:r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200" b="1" dirty="0">
                <a:solidFill>
                  <a:srgbClr val="C00000"/>
                </a:solidFill>
              </a:rPr>
              <a:t>Principais Fatos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pt-BR" altLang="pt-BR" sz="2800" dirty="0"/>
          </a:p>
          <a:p>
            <a:pPr>
              <a:lnSpc>
                <a:spcPct val="80000"/>
              </a:lnSpc>
            </a:pPr>
            <a:r>
              <a:rPr lang="pt-BR" altLang="pt-BR" sz="2800" dirty="0"/>
              <a:t>Aliança de Judá com a Assíria, buscando ajuda para pagamentos de tributos (II Re 16.5-9);</a:t>
            </a:r>
          </a:p>
          <a:p>
            <a:pPr>
              <a:lnSpc>
                <a:spcPct val="80000"/>
              </a:lnSpc>
            </a:pPr>
            <a:endParaRPr lang="pt-BR" altLang="pt-BR" sz="2800" dirty="0"/>
          </a:p>
          <a:p>
            <a:pPr>
              <a:lnSpc>
                <a:spcPct val="80000"/>
              </a:lnSpc>
            </a:pPr>
            <a:r>
              <a:rPr lang="pt-BR" altLang="pt-BR" sz="2800" dirty="0"/>
              <a:t>Ameaça dos Babilônios ao rei </a:t>
            </a:r>
            <a:r>
              <a:rPr lang="pt-BR" altLang="pt-BR" sz="2800" dirty="0" err="1"/>
              <a:t>Ezequias</a:t>
            </a:r>
            <a:r>
              <a:rPr lang="pt-BR" altLang="pt-BR" sz="2800" dirty="0"/>
              <a:t> (II Re 20.12-19);</a:t>
            </a:r>
          </a:p>
          <a:p>
            <a:pPr>
              <a:lnSpc>
                <a:spcPct val="80000"/>
              </a:lnSpc>
            </a:pPr>
            <a:endParaRPr lang="pt-BR" altLang="pt-BR" sz="2800" dirty="0"/>
          </a:p>
          <a:p>
            <a:pPr>
              <a:lnSpc>
                <a:spcPct val="80000"/>
              </a:lnSpc>
            </a:pPr>
            <a:r>
              <a:rPr lang="pt-BR" altLang="pt-BR" sz="2800" dirty="0"/>
              <a:t>Tomada de Jerusalém pelos babilônios, com </a:t>
            </a:r>
            <a:r>
              <a:rPr lang="pt-BR" altLang="pt-BR" sz="2800" dirty="0" err="1"/>
              <a:t>Nabucodonozor</a:t>
            </a:r>
            <a:r>
              <a:rPr lang="pt-BR" altLang="pt-BR" sz="2800" dirty="0"/>
              <a:t> (II Re 24.10-17; 25.1-22). Cidade e Templo destruídos. População levada cativa para Babilônia.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66749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sz="3200" b="1" dirty="0">
                <a:solidFill>
                  <a:srgbClr val="C00000"/>
                </a:solidFill>
              </a:rPr>
              <a:t>Os Profetas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endParaRPr lang="pt-BR" altLang="pt-BR" sz="2800" b="1" dirty="0"/>
          </a:p>
          <a:p>
            <a:r>
              <a:rPr lang="pt-BR" altLang="pt-BR" sz="2800" dirty="0"/>
              <a:t>Em hebraico </a:t>
            </a:r>
            <a:r>
              <a:rPr lang="pt-BR" altLang="pt-BR" sz="2800" dirty="0" err="1"/>
              <a:t>nabi</a:t>
            </a:r>
            <a:r>
              <a:rPr lang="pt-BR" altLang="pt-BR" sz="2800" dirty="0"/>
              <a:t>´</a:t>
            </a:r>
          </a:p>
          <a:p>
            <a:pPr>
              <a:buNone/>
            </a:pPr>
            <a:r>
              <a:rPr lang="pt-BR" altLang="pt-BR" sz="2800" dirty="0"/>
              <a:t> </a:t>
            </a:r>
          </a:p>
          <a:p>
            <a:r>
              <a:rPr lang="pt-BR" altLang="pt-BR" sz="2800" dirty="0"/>
              <a:t>Os profetas eram aqueles que denunciavam as injustiças e opressões em nome de </a:t>
            </a:r>
            <a:r>
              <a:rPr lang="pt-BR" altLang="pt-BR" sz="2800" dirty="0" err="1"/>
              <a:t>Yahweh</a:t>
            </a:r>
            <a:r>
              <a:rPr lang="pt-BR" altLang="pt-BR" sz="2800" dirty="0"/>
              <a:t>, eram aqueles que defendiam o direito do pobre.</a:t>
            </a:r>
          </a:p>
        </p:txBody>
      </p:sp>
    </p:spTree>
    <p:extLst>
      <p:ext uri="{BB962C8B-B14F-4D97-AF65-F5344CB8AC3E}">
        <p14:creationId xmlns:p14="http://schemas.microsoft.com/office/powerpoint/2010/main" val="3693364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Sob o domínio de outros povos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endParaRPr lang="pt-BR" altLang="pt-BR" sz="2800" b="1" dirty="0"/>
          </a:p>
          <a:p>
            <a:pPr>
              <a:buNone/>
            </a:pPr>
            <a:r>
              <a:rPr lang="pt-BR" altLang="pt-BR" sz="2800" b="1" dirty="0"/>
              <a:t>Domínio Assírio (722-587 a.C.)</a:t>
            </a:r>
          </a:p>
          <a:p>
            <a:pPr>
              <a:buNone/>
            </a:pPr>
            <a:endParaRPr lang="pt-BR" altLang="pt-BR" sz="2800" b="1" dirty="0"/>
          </a:p>
          <a:p>
            <a:pPr>
              <a:buNone/>
            </a:pPr>
            <a:r>
              <a:rPr lang="pt-BR" altLang="pt-BR" sz="2800" b="1" dirty="0"/>
              <a:t>   	</a:t>
            </a:r>
            <a:r>
              <a:rPr lang="pt-BR" altLang="pt-BR" sz="2800" dirty="0"/>
              <a:t>No século VIII a.C., os exércitos assírios se fortaleceram a partir da conquista de novos territórios e pagamentos de tributos. Em 745 </a:t>
            </a:r>
            <a:r>
              <a:rPr lang="pt-BR" altLang="pt-BR" sz="2800" dirty="0" err="1"/>
              <a:t>a.C</a:t>
            </a:r>
            <a:r>
              <a:rPr lang="pt-BR" altLang="pt-BR" sz="2800" dirty="0"/>
              <a:t>, o exército assírio partiu para a ocupação de terras já conquistadas. Em 722 a.C., invadiram o território de Israel, causando grande destruição e violência. Israel então, passou a ser uma província da Assíria.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09807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Domínio Babilônico (587 a 538 </a:t>
            </a:r>
            <a:r>
              <a:rPr lang="pt-BR" altLang="pt-BR" sz="3200" b="1" dirty="0" err="1">
                <a:solidFill>
                  <a:srgbClr val="C00000"/>
                </a:solidFill>
              </a:rPr>
              <a:t>a.C</a:t>
            </a:r>
            <a:r>
              <a:rPr lang="pt-BR" altLang="pt-BR" sz="3200" b="1" dirty="0">
                <a:solidFill>
                  <a:srgbClr val="C00000"/>
                </a:solidFill>
              </a:rPr>
              <a:t>)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endParaRPr lang="pt-BR" altLang="pt-BR" sz="2800" dirty="0"/>
          </a:p>
          <a:p>
            <a:pPr>
              <a:buNone/>
            </a:pPr>
            <a:r>
              <a:rPr lang="pt-BR" altLang="pt-BR" sz="2800" dirty="0"/>
              <a:t>    A partir do século VI </a:t>
            </a:r>
            <a:r>
              <a:rPr lang="pt-BR" altLang="pt-BR" sz="2800" dirty="0" err="1"/>
              <a:t>a.C</a:t>
            </a:r>
            <a:r>
              <a:rPr lang="pt-BR" altLang="pt-BR" sz="2800" dirty="0"/>
              <a:t>, o reino da Babilônia vai ganhando espaço, enquanto que o poder Assírio vai diminuindo, e em 587 </a:t>
            </a:r>
            <a:r>
              <a:rPr lang="pt-BR" altLang="pt-BR" sz="2800" dirty="0" err="1"/>
              <a:t>a.C</a:t>
            </a:r>
            <a:r>
              <a:rPr lang="pt-BR" altLang="pt-BR" sz="2800" dirty="0"/>
              <a:t>, a Babilônia domina Israel.</a:t>
            </a:r>
          </a:p>
          <a:p>
            <a:pPr>
              <a:buNone/>
            </a:pPr>
            <a:r>
              <a:rPr lang="pt-BR" altLang="pt-BR" sz="2800" dirty="0"/>
              <a:t> - Jerusalém é destruída, </a:t>
            </a:r>
          </a:p>
          <a:p>
            <a:pPr>
              <a:buNone/>
            </a:pPr>
            <a:r>
              <a:rPr lang="pt-BR" altLang="pt-BR" sz="2800" dirty="0"/>
              <a:t> - o Templo é incendiado.</a:t>
            </a:r>
          </a:p>
          <a:p>
            <a:pPr>
              <a:buNone/>
            </a:pPr>
            <a:r>
              <a:rPr lang="pt-BR" altLang="pt-BR" sz="2800" dirty="0"/>
              <a:t> - e a elite do povo feita escravos.</a:t>
            </a:r>
          </a:p>
          <a:p>
            <a:pPr>
              <a:buNone/>
            </a:pP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69887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Domínio Babilônico (587 a 538 </a:t>
            </a:r>
            <a:r>
              <a:rPr lang="pt-BR" altLang="pt-BR" sz="3200" b="1" dirty="0" err="1">
                <a:solidFill>
                  <a:srgbClr val="C00000"/>
                </a:solidFill>
              </a:rPr>
              <a:t>a.C</a:t>
            </a:r>
            <a:r>
              <a:rPr lang="pt-BR" altLang="pt-BR" sz="3200" b="1" dirty="0">
                <a:solidFill>
                  <a:srgbClr val="C00000"/>
                </a:solidFill>
              </a:rPr>
              <a:t>)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endParaRPr lang="pt-BR" altLang="pt-BR" sz="2800" dirty="0"/>
          </a:p>
          <a:p>
            <a:r>
              <a:rPr lang="pt-BR" altLang="pt-BR" sz="2800" dirty="0"/>
              <a:t>A prática religiosa dos judeus foi proibida na Babilônia. </a:t>
            </a:r>
          </a:p>
          <a:p>
            <a:r>
              <a:rPr lang="pt-BR" altLang="pt-BR" sz="2800" dirty="0"/>
              <a:t>Para o povo que ficou em Judá também houve distanciamento da fé em Deus.</a:t>
            </a:r>
          </a:p>
          <a:p>
            <a:r>
              <a:rPr lang="pt-BR" altLang="pt-BR" sz="2800" dirty="0"/>
              <a:t>Com a morte de </a:t>
            </a:r>
            <a:r>
              <a:rPr lang="pt-BR" altLang="pt-BR" sz="2800" dirty="0" err="1"/>
              <a:t>Nabucodonozor</a:t>
            </a:r>
            <a:r>
              <a:rPr lang="pt-BR" altLang="pt-BR" sz="2800" dirty="0"/>
              <a:t> em 562 </a:t>
            </a:r>
            <a:r>
              <a:rPr lang="pt-BR" altLang="pt-BR" sz="2800" dirty="0" err="1"/>
              <a:t>a.C</a:t>
            </a:r>
            <a:r>
              <a:rPr lang="pt-BR" altLang="pt-BR" sz="2800" dirty="0"/>
              <a:t>, seu Império enfraquece e é completamente dominado pelos persas em 539 a.C. sob a liderança de Ciro. </a:t>
            </a:r>
          </a:p>
          <a:p>
            <a:pPr>
              <a:buNone/>
            </a:pP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96622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Domínio Persa (538-333 </a:t>
            </a:r>
            <a:r>
              <a:rPr lang="pt-BR" altLang="pt-BR" sz="3200" b="1" dirty="0" err="1">
                <a:solidFill>
                  <a:srgbClr val="C00000"/>
                </a:solidFill>
              </a:rPr>
              <a:t>a.C</a:t>
            </a:r>
            <a:r>
              <a:rPr lang="pt-BR" altLang="pt-BR" sz="3200" b="1" dirty="0">
                <a:solidFill>
                  <a:srgbClr val="C00000"/>
                </a:solidFill>
              </a:rPr>
              <a:t>)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endParaRPr lang="pt-BR" altLang="pt-BR" sz="2800" dirty="0"/>
          </a:p>
          <a:p>
            <a:r>
              <a:rPr lang="pt-BR" altLang="pt-BR" sz="2800" dirty="0"/>
              <a:t>Ciro domina todo o cenário mundial;</a:t>
            </a:r>
          </a:p>
          <a:p>
            <a:r>
              <a:rPr lang="pt-BR" altLang="pt-BR" sz="2800" dirty="0"/>
              <a:t>Simpatiza com os judeus;</a:t>
            </a:r>
          </a:p>
          <a:p>
            <a:r>
              <a:rPr lang="pt-BR" altLang="pt-BR" sz="2800" dirty="0"/>
              <a:t>Autoriza a reconstrução do Templo.</a:t>
            </a:r>
          </a:p>
          <a:p>
            <a:r>
              <a:rPr lang="pt-BR" altLang="pt-BR" sz="2800" dirty="0"/>
              <a:t>Os Livros de Esdras e Neemias narram as lutas e dificuldades nesse período de reconstrução.</a:t>
            </a:r>
          </a:p>
          <a:p>
            <a:pPr>
              <a:buNone/>
            </a:pPr>
            <a:r>
              <a:rPr lang="pt-BR" altLang="pt-BR" sz="2800" dirty="0"/>
              <a:t>	</a:t>
            </a: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96086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Domínio Grego (333 a 63 </a:t>
            </a:r>
            <a:r>
              <a:rPr lang="pt-BR" altLang="pt-BR" sz="3200" b="1" dirty="0" err="1">
                <a:solidFill>
                  <a:srgbClr val="C00000"/>
                </a:solidFill>
              </a:rPr>
              <a:t>a.C</a:t>
            </a:r>
            <a:r>
              <a:rPr lang="pt-BR" altLang="pt-BR" sz="3200" b="1" dirty="0">
                <a:solidFill>
                  <a:srgbClr val="C00000"/>
                </a:solidFill>
              </a:rPr>
              <a:t>)</a:t>
            </a:r>
            <a:r>
              <a:rPr lang="pt-BR" altLang="pt-BR" sz="3200" dirty="0">
                <a:solidFill>
                  <a:srgbClr val="C00000"/>
                </a:solidFill>
              </a:rPr>
              <a:t> 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endParaRPr lang="pt-BR" altLang="pt-BR" sz="2800" dirty="0"/>
          </a:p>
          <a:p>
            <a:pPr>
              <a:buNone/>
            </a:pPr>
            <a:r>
              <a:rPr lang="pt-BR" altLang="pt-BR" sz="2800" dirty="0"/>
              <a:t>	Depois do domínio Persa, os judeus também caíram nas mãos dos gregos. </a:t>
            </a:r>
          </a:p>
          <a:p>
            <a:pPr>
              <a:buNone/>
            </a:pPr>
            <a:endParaRPr lang="pt-BR" altLang="pt-BR" sz="2800" dirty="0"/>
          </a:p>
          <a:p>
            <a:pPr>
              <a:buNone/>
            </a:pPr>
            <a:r>
              <a:rPr lang="pt-BR" altLang="pt-BR" sz="2800" dirty="0"/>
              <a:t>	</a:t>
            </a:r>
            <a:r>
              <a:rPr lang="pt-BR" altLang="pt-BR" sz="2800" dirty="0" err="1"/>
              <a:t>Antíoco</a:t>
            </a:r>
            <a:r>
              <a:rPr lang="pt-BR" altLang="pt-BR" sz="2800" dirty="0"/>
              <a:t> IV </a:t>
            </a:r>
            <a:r>
              <a:rPr lang="pt-BR" altLang="pt-BR" sz="2800" dirty="0" err="1"/>
              <a:t>Epifânes</a:t>
            </a:r>
            <a:r>
              <a:rPr lang="pt-BR" altLang="pt-BR" sz="2800" dirty="0"/>
              <a:t> (175-163) profanou o Templo com sua invasão em 169 a.C..</a:t>
            </a:r>
          </a:p>
          <a:p>
            <a:pPr>
              <a:buNone/>
            </a:pPr>
            <a:r>
              <a:rPr lang="pt-BR" altLang="pt-BR" sz="2800" dirty="0"/>
              <a:t>	Nesse período aconteceu a Revolta dos </a:t>
            </a:r>
            <a:r>
              <a:rPr lang="pt-BR" altLang="pt-BR" sz="2800" dirty="0" err="1"/>
              <a:t>Macabeus</a:t>
            </a:r>
            <a:r>
              <a:rPr lang="pt-BR" altLang="pt-BR" sz="2800" dirty="0"/>
              <a:t>.</a:t>
            </a:r>
            <a:endParaRPr lang="pt-BR" sz="2800" dirty="0"/>
          </a:p>
          <a:p>
            <a:pPr>
              <a:buNone/>
            </a:pPr>
            <a:r>
              <a:rPr lang="pt-BR" altLang="pt-BR" sz="2800" dirty="0"/>
              <a:t>	</a:t>
            </a: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82902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Domínio Romano (63 </a:t>
            </a:r>
            <a:r>
              <a:rPr lang="pt-BR" altLang="pt-BR" sz="3200" b="1" dirty="0" err="1">
                <a:solidFill>
                  <a:srgbClr val="C00000"/>
                </a:solidFill>
              </a:rPr>
              <a:t>a.C</a:t>
            </a:r>
            <a:r>
              <a:rPr lang="pt-BR" altLang="pt-BR" sz="3200" b="1" dirty="0">
                <a:solidFill>
                  <a:srgbClr val="C00000"/>
                </a:solidFill>
              </a:rPr>
              <a:t> a 135 d.C.)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endParaRPr lang="pt-BR" altLang="pt-BR" sz="2800" dirty="0"/>
          </a:p>
          <a:p>
            <a:r>
              <a:rPr lang="pt-BR" altLang="pt-BR" sz="2800" dirty="0"/>
              <a:t>Ênfase no Culto ao Imperador.</a:t>
            </a:r>
          </a:p>
          <a:p>
            <a:r>
              <a:rPr lang="pt-BR" altLang="pt-BR" sz="2800" dirty="0"/>
              <a:t>Fundação de Roma (754-753 </a:t>
            </a:r>
            <a:r>
              <a:rPr lang="pt-BR" altLang="pt-BR" sz="2800" dirty="0" err="1"/>
              <a:t>a.C</a:t>
            </a:r>
            <a:r>
              <a:rPr lang="pt-BR" altLang="pt-BR" sz="2800" dirty="0"/>
              <a:t>).</a:t>
            </a:r>
          </a:p>
          <a:p>
            <a:r>
              <a:rPr lang="pt-BR" altLang="pt-BR" sz="2800" dirty="0"/>
              <a:t>Resistência dos judeus ao domínio romano.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6628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01804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br>
              <a:rPr lang="pt-BR" sz="2800" b="1" dirty="0">
                <a:solidFill>
                  <a:srgbClr val="C00000"/>
                </a:solidFill>
              </a:rPr>
            </a:br>
            <a:br>
              <a:rPr lang="pt-BR" sz="2800" b="1" dirty="0">
                <a:solidFill>
                  <a:srgbClr val="C00000"/>
                </a:solidFill>
              </a:rPr>
            </a:br>
            <a:r>
              <a:rPr lang="pt-BR" altLang="pt-BR" sz="2800" b="1" dirty="0">
                <a:solidFill>
                  <a:srgbClr val="C00000"/>
                </a:solidFill>
              </a:rPr>
              <a:t>No princípio, </a:t>
            </a:r>
            <a:r>
              <a:rPr lang="pt-BR" altLang="pt-BR" sz="2800" b="1" u="sng" dirty="0">
                <a:solidFill>
                  <a:srgbClr val="C00000"/>
                </a:solidFill>
              </a:rPr>
              <a:t>transmissão oral </a:t>
            </a:r>
            <a:r>
              <a:rPr lang="pt-BR" altLang="pt-BR" sz="2800" b="1" dirty="0">
                <a:solidFill>
                  <a:srgbClr val="C00000"/>
                </a:solidFill>
              </a:rPr>
              <a:t>(Gênesis 18.19).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1002" y="1268760"/>
            <a:ext cx="7421996" cy="485740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t-BR" altLang="pt-BR" sz="2400" dirty="0"/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altLang="pt-BR" sz="2400" dirty="0"/>
              <a:t>Com desenvolvimento da civilização, surgem os símbolos gráficos, como a escrita ideográfica ou pictográfica. Um exemplo conhecido ainda hoje são os hieróglifos dos egípcios 4000 anos a.C.. 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altLang="pt-BR" sz="2400" dirty="0"/>
              <a:t>Posteriormente, cerca de 2000 anos a.C., surgiu a escrita cuneiforme criada pelos povos fenícios.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1720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sz="3200" b="1" dirty="0">
                <a:solidFill>
                  <a:srgbClr val="C00000"/>
                </a:solidFill>
              </a:rPr>
              <a:t>Bibliografia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r>
              <a:rPr lang="pt-BR" sz="1800" dirty="0"/>
              <a:t>SCHWANTES, Milton. Breve história de Israel. </a:t>
            </a:r>
            <a:r>
              <a:rPr lang="pt-BR" sz="1800" dirty="0" err="1"/>
              <a:t>Oikos</a:t>
            </a:r>
            <a:r>
              <a:rPr lang="pt-BR" sz="1800" dirty="0"/>
              <a:t> Editora, 2008.</a:t>
            </a:r>
          </a:p>
          <a:p>
            <a:pPr marL="0" indent="0">
              <a:buNone/>
            </a:pPr>
            <a:endParaRPr lang="pt-BR" sz="1800" dirty="0"/>
          </a:p>
          <a:p>
            <a:r>
              <a:rPr lang="pt-BR" sz="1800" dirty="0"/>
              <a:t>GASS, Ildo </a:t>
            </a:r>
            <a:r>
              <a:rPr lang="pt-BR" sz="1800" dirty="0" err="1"/>
              <a:t>Bohn</a:t>
            </a:r>
            <a:r>
              <a:rPr lang="pt-BR" sz="1800" dirty="0"/>
              <a:t>. Uma Introdução à Bíblia. Formação do Povo de Israel. Vol. 2. Editoras CEBI e </a:t>
            </a:r>
            <a:r>
              <a:rPr lang="pt-BR" sz="1800" dirty="0" err="1"/>
              <a:t>Paulus</a:t>
            </a:r>
            <a:r>
              <a:rPr lang="pt-BR" sz="1800" dirty="0"/>
              <a:t>, 2002.</a:t>
            </a:r>
          </a:p>
          <a:p>
            <a:pPr marL="0" indent="0">
              <a:buNone/>
            </a:pPr>
            <a:r>
              <a:rPr lang="pt-BR" sz="1800" dirty="0"/>
              <a:t> </a:t>
            </a:r>
          </a:p>
          <a:p>
            <a:r>
              <a:rPr lang="pt-BR" sz="1800" dirty="0"/>
              <a:t>GOODSPEED, Edgard J. Como nos veio a Bíblia. </a:t>
            </a:r>
            <a:r>
              <a:rPr lang="pt-BR" sz="1800" dirty="0" err="1"/>
              <a:t>Hortograph</a:t>
            </a:r>
            <a:r>
              <a:rPr lang="pt-BR" sz="1800" dirty="0"/>
              <a:t> editora </a:t>
            </a:r>
            <a:r>
              <a:rPr lang="pt-BR" sz="1800" dirty="0" err="1"/>
              <a:t>Ltda</a:t>
            </a:r>
            <a:r>
              <a:rPr lang="pt-BR" sz="1800" dirty="0"/>
              <a:t>, 2003.</a:t>
            </a:r>
          </a:p>
          <a:p>
            <a:pPr marL="0" indent="0">
              <a:buNone/>
            </a:pPr>
            <a:r>
              <a:rPr lang="pt-BR" sz="1800" dirty="0"/>
              <a:t> </a:t>
            </a:r>
          </a:p>
          <a:p>
            <a:r>
              <a:rPr lang="pt-BR" sz="1800" dirty="0"/>
              <a:t>RENDTORFF, Rolf. A formação do Antigo Testamento. Editora Sinodal, 1998.</a:t>
            </a:r>
          </a:p>
          <a:p>
            <a:pPr marL="0" indent="0">
              <a:buNone/>
            </a:pPr>
            <a:r>
              <a:rPr lang="pt-BR" sz="1800" dirty="0"/>
              <a:t> </a:t>
            </a:r>
          </a:p>
          <a:p>
            <a:r>
              <a:rPr lang="pt-BR" sz="1800" dirty="0"/>
              <a:t>SIQUEIRA, Tercio Machado. Tirando o pó das palavras. Editora Cedro, 2005.</a:t>
            </a:r>
          </a:p>
          <a:p>
            <a:endParaRPr lang="pt-BR" sz="1800" dirty="0"/>
          </a:p>
          <a:p>
            <a:r>
              <a:rPr lang="pt-BR" sz="1800" dirty="0"/>
              <a:t>Imagens: Google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40166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OS MATERIAIS USADOS 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8994" y="1340768"/>
            <a:ext cx="7566012" cy="4785395"/>
          </a:xfrm>
        </p:spPr>
        <p:txBody>
          <a:bodyPr>
            <a:normAutofit/>
          </a:bodyPr>
          <a:lstStyle/>
          <a:p>
            <a:pPr marL="914400" lvl="1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altLang="pt-BR" sz="2400" dirty="0"/>
          </a:p>
          <a:p>
            <a:pPr marL="400050" lvl="1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altLang="pt-BR" sz="2400" dirty="0"/>
              <a:t>No princípio, usava-se pedra, cerâmica. Depois surgiram outros materiais, como o papiro, o pergaminho, o papel. </a:t>
            </a:r>
            <a:endParaRPr lang="pt-BR" sz="2600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091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3200" b="1" dirty="0">
                <a:solidFill>
                  <a:srgbClr val="C00000"/>
                </a:solidFill>
              </a:rPr>
              <a:t>OS MATERIAIS USADOS 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b="1" dirty="0"/>
              <a:t>PAPIRO: </a:t>
            </a:r>
            <a:r>
              <a:rPr lang="pt-BR" altLang="pt-BR" sz="2400" dirty="0"/>
              <a:t>Foi descoberto no Egito cerca de 3000 anos </a:t>
            </a:r>
            <a:r>
              <a:rPr lang="pt-BR" altLang="pt-BR" sz="2400" dirty="0" err="1"/>
              <a:t>a.C</a:t>
            </a:r>
            <a:r>
              <a:rPr lang="pt-BR" altLang="pt-BR" sz="2400" dirty="0"/>
              <a:t>, e é uma espécie de entrecasca, tirada de uma planta aquática chamada de </a:t>
            </a:r>
            <a:r>
              <a:rPr lang="pt-BR" altLang="pt-BR" sz="2400" u="sng" dirty="0"/>
              <a:t>papiro</a:t>
            </a:r>
            <a:r>
              <a:rPr lang="pt-BR" altLang="pt-BR" sz="2400" dirty="0"/>
              <a:t> ou junco, existente às margens do Rio Nilo.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altLang="pt-BR" sz="2400" b="1" dirty="0"/>
              <a:t>PERGAMINHO:</a:t>
            </a:r>
            <a:r>
              <a:rPr lang="pt-BR" altLang="pt-BR" sz="2400" dirty="0"/>
              <a:t> Feito de peles de animais, era mais durável e mais caro do que o papiro. Aparece na Bíblia em 2 Timóteo 4.13.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240109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Divisão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3600" dirty="0"/>
              <a:t>O AT foi escrito na língua hebraica e uma pequena parte dele em aramaico. O NT foi escrito em grego.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3600" dirty="0"/>
              <a:t>Assim, o Primeiro Testamento contem três partes: Torá (ensinos, instrução), Profetas e Escritos.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3600" dirty="0"/>
              <a:t>Quanto ao Segundo Testamento, ele é formado de várias partes: Evangelhos, história da Igreja </a:t>
            </a:r>
            <a:r>
              <a:rPr lang="pt-BR" altLang="pt-BR" sz="3600" dirty="0" err="1"/>
              <a:t>Primativa</a:t>
            </a:r>
            <a:r>
              <a:rPr lang="pt-BR" altLang="pt-BR" sz="3600" dirty="0"/>
              <a:t>, Cartas Paulinas, Cartas Pastorais e Apocalipse.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4453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392" y="1124744"/>
            <a:ext cx="7859216" cy="5184576"/>
          </a:xfrm>
        </p:spPr>
        <p:txBody>
          <a:bodyPr>
            <a:normAutofit/>
          </a:bodyPr>
          <a:lstStyle/>
          <a:p>
            <a:r>
              <a:rPr lang="pt-BR" altLang="pt-BR" sz="2800" dirty="0"/>
              <a:t>A palavra “Testamento” faz referência à Aliança estabelecida entre Deus e seu povo, conforme Paulo declara em 2 Coríntios 3.14:</a:t>
            </a:r>
          </a:p>
          <a:p>
            <a:endParaRPr lang="pt-BR" altLang="pt-BR" sz="2800" dirty="0"/>
          </a:p>
          <a:p>
            <a:pPr marL="0" indent="0" algn="ctr">
              <a:buNone/>
            </a:pPr>
            <a:r>
              <a:rPr lang="pt-BR" altLang="pt-BR" sz="2800" dirty="0"/>
              <a:t>“Mas os seus sentidos foram endurecidos; porque até hoje o mesmo véu está por levantar na lição do </a:t>
            </a:r>
            <a:r>
              <a:rPr lang="pt-BR" altLang="pt-BR" sz="2800" u="sng" dirty="0"/>
              <a:t>velho testamento (antiga aliança)</a:t>
            </a:r>
            <a:r>
              <a:rPr lang="pt-BR" altLang="pt-BR" sz="2800" dirty="0"/>
              <a:t>, o qual foi por Cristo abolido”.</a:t>
            </a:r>
          </a:p>
        </p:txBody>
      </p:sp>
    </p:spTree>
    <p:extLst>
      <p:ext uri="{BB962C8B-B14F-4D97-AF65-F5344CB8AC3E}">
        <p14:creationId xmlns:p14="http://schemas.microsoft.com/office/powerpoint/2010/main" val="312356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9881" y="1533832"/>
            <a:ext cx="7643192" cy="4525963"/>
          </a:xfrm>
        </p:spPr>
        <p:txBody>
          <a:bodyPr>
            <a:normAutofit fontScale="92500" lnSpcReduction="20000"/>
          </a:bodyPr>
          <a:lstStyle/>
          <a:p>
            <a:r>
              <a:rPr lang="pt-BR" altLang="pt-BR" sz="2800" dirty="0"/>
              <a:t>Os livros antigos foram escritos em forma de rolo. </a:t>
            </a:r>
          </a:p>
          <a:p>
            <a:r>
              <a:rPr lang="pt-BR" altLang="pt-BR" sz="2800" dirty="0"/>
              <a:t>Jesus recebeu “o rolo do profeta Isaías” quando esteve no Templo e “encontrou o lugar onde estava escrito”. </a:t>
            </a:r>
          </a:p>
          <a:p>
            <a:r>
              <a:rPr lang="pt-BR" altLang="pt-BR" sz="2800" dirty="0"/>
              <a:t>O Livro do Profeta Isaías, encontrado nas cavernas do Mar Morto tinha 7 metros de comprimento. </a:t>
            </a:r>
          </a:p>
          <a:p>
            <a:r>
              <a:rPr lang="pt-BR" altLang="pt-BR" sz="2800" dirty="0"/>
              <a:t>Havia um rolo para o Pentateuco; outro para Isaías, cf. Lucas 4.17; outro para os Profetas Menores, citado em Atos 7.42; outro Ezequiel; outro para os Salmos, cf. Lucas 20.42 e Atos 1.20, e assim por diante. Também não havia neles capítulo e versículos, como temos hoje.</a:t>
            </a:r>
          </a:p>
        </p:txBody>
      </p:sp>
    </p:spTree>
    <p:extLst>
      <p:ext uri="{BB962C8B-B14F-4D97-AF65-F5344CB8AC3E}">
        <p14:creationId xmlns:p14="http://schemas.microsoft.com/office/powerpoint/2010/main" val="408059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8396" y="1052736"/>
            <a:ext cx="7787208" cy="4857403"/>
          </a:xfrm>
        </p:spPr>
        <p:txBody>
          <a:bodyPr/>
          <a:lstStyle/>
          <a:p>
            <a:r>
              <a:rPr lang="pt-BR" altLang="pt-BR" sz="2800" dirty="0"/>
              <a:t>A Bíblia Hebraica _AT_ como Jesus a conheceu, consistia de 12 a 20 rolos de diferentes tamanhos. Só tornaram-se livro, a partir da invenção da imprensa, no século XV. </a:t>
            </a:r>
          </a:p>
          <a:p>
            <a:r>
              <a:rPr lang="pt-BR" altLang="pt-BR" sz="2800" dirty="0"/>
              <a:t>As Escrituras Sagradas lidas nas Sinagogas judaicas nos dias de hoje, ainda são em rolos, e não em folhas, como a temos. </a:t>
            </a:r>
          </a:p>
        </p:txBody>
      </p:sp>
    </p:spTree>
    <p:extLst>
      <p:ext uri="{BB962C8B-B14F-4D97-AF65-F5344CB8AC3E}">
        <p14:creationId xmlns:p14="http://schemas.microsoft.com/office/powerpoint/2010/main" val="41559282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Modelo_slide ED</Template>
  <TotalTime>624</TotalTime>
  <Words>1364</Words>
  <Application>Microsoft Office PowerPoint</Application>
  <PresentationFormat>Apresentação na tela (4:3)</PresentationFormat>
  <Paragraphs>149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1_Tema do Office</vt:lpstr>
      <vt:lpstr>Introdução ao Antigo Testamento</vt:lpstr>
      <vt:lpstr>Introdução</vt:lpstr>
      <vt:lpstr>  No princípio, transmissão oral (Gênesis 18.19).</vt:lpstr>
      <vt:lpstr>OS MATERIAIS USADOS </vt:lpstr>
      <vt:lpstr>OS MATERIAIS USADOS </vt:lpstr>
      <vt:lpstr>Divisão</vt:lpstr>
      <vt:lpstr>Apresentação do PowerPoint</vt:lpstr>
      <vt:lpstr>Apresentação do PowerPoint</vt:lpstr>
      <vt:lpstr>Apresentação do PowerPoint</vt:lpstr>
      <vt:lpstr>Apresentação do PowerPoint</vt:lpstr>
      <vt:lpstr> AT – Dividido em três partes</vt:lpstr>
      <vt:lpstr> Torá ou Pentateuco </vt:lpstr>
      <vt:lpstr>  Profetas </vt:lpstr>
      <vt:lpstr>Escritos</vt:lpstr>
      <vt:lpstr>OS PRIMEIROS TEMPOS – PERÍODOS HISTÓRICOS</vt:lpstr>
      <vt:lpstr>O ÊXODO</vt:lpstr>
      <vt:lpstr>A CONQUISTA DA TERRA – JOSUÉ (1220/1200 )</vt:lpstr>
      <vt:lpstr>A MONARQUIA EM ISRAEL –  REINO UNIDO (1050 a 935 a.C)</vt:lpstr>
      <vt:lpstr>Apresentação do PowerPoint</vt:lpstr>
      <vt:lpstr> Reino do Norte _ Israel</vt:lpstr>
      <vt:lpstr>Reino do Sul – Judá Principais Fatos</vt:lpstr>
      <vt:lpstr>Reino do Sul – Judá Principais Fatos</vt:lpstr>
      <vt:lpstr>Os Profetas</vt:lpstr>
      <vt:lpstr>Sob o domínio de outros povos</vt:lpstr>
      <vt:lpstr>Domínio Babilônico (587 a 538 a.C)</vt:lpstr>
      <vt:lpstr>Domínio Babilônico (587 a 538 a.C)</vt:lpstr>
      <vt:lpstr>Domínio Persa (538-333 a.C)</vt:lpstr>
      <vt:lpstr>Domínio Grego (333 a 63 a.C) </vt:lpstr>
      <vt:lpstr>Domínio Romano (63 a.C a 135 d.C.)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 Pastoral e Pedagógica de Jesus</dc:title>
  <dc:creator>Eber Borges da Costa</dc:creator>
  <cp:lastModifiedBy>Sara Paula</cp:lastModifiedBy>
  <cp:revision>28</cp:revision>
  <dcterms:created xsi:type="dcterms:W3CDTF">2016-06-09T17:03:01Z</dcterms:created>
  <dcterms:modified xsi:type="dcterms:W3CDTF">2016-07-28T16:47:21Z</dcterms:modified>
</cp:coreProperties>
</file>